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32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7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D3754-E2AB-40A0-B89A-BDFDFBB3E26F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F0B6E-FB70-41C5-BD74-03C8AC6D6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29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E8B413D-BF41-4F56-A68A-1C0460F46E57}" type="slidenum">
              <a:rPr lang="ru-RU">
                <a:latin typeface="Tahoma" pitchFamily="34" charset="0"/>
              </a:rPr>
              <a:pPr eaLnBrk="1" hangingPunct="1"/>
              <a:t>1</a:t>
            </a:fld>
            <a:endParaRPr lang="ru-RU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8DCD12D-5286-4478-B6D8-9BA4D491AA88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25B74F7-BAD3-4331-B317-D78A28E13FD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13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sz="1400">
                <a:solidFill>
                  <a:srgbClr val="FFFF00"/>
                </a:solidFill>
              </a:rPr>
              <a:t>МИНИСТЕРСТВО </a:t>
            </a:r>
            <a:r>
              <a:rPr kumimoji="1" lang="en-US" sz="1400">
                <a:solidFill>
                  <a:srgbClr val="FFFF00"/>
                </a:solidFill>
              </a:rPr>
              <a:t> </a:t>
            </a:r>
            <a:r>
              <a:rPr kumimoji="1" lang="ru-RU" sz="1400">
                <a:solidFill>
                  <a:srgbClr val="FFFF00"/>
                </a:solidFill>
              </a:rPr>
              <a:t>ОБРАЗОВАНИЯ И НАУКИ РОССИЙСКОЙ ФЕДЕРАЦИИ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ФЕДЕРАЛЬНОЕ ГОСУДАРСТВЕННОЕ БЮДЖЕТНОЕ ОБРАЗОВАТЕЛЬНОЕ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УЧРЕЖДЕНИЕ ВЫСШЕГО ОБРАЗОВАНИЯ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«РОСТОВСКИЙ ГОСУДАРСТВЕННЫЙ ЭКОНОМИЧЕСКИЙ УНИВЕРСИТЕТ (РИНХ)»</a:t>
            </a:r>
            <a:endParaRPr lang="ru-RU" sz="1400"/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3149600" y="2806700"/>
            <a:ext cx="2589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ru-RU" sz="1400">
                <a:solidFill>
                  <a:srgbClr val="FFFF00"/>
                </a:solidFill>
              </a:rPr>
              <a:t>ЮРИДИЧЕСКИЙ ФАКУЛЬТЕТ </a:t>
            </a:r>
            <a:endParaRPr 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241300" y="3224213"/>
            <a:ext cx="87137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КАФЕДРА СУДЕБНОЙ ЭКСПЕРТИЗЫ И КРИМИНАЛИСТИКИ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6513" y="3789363"/>
            <a:ext cx="41148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ИНФОРМАЦИОННЫЙ МАТЕРИАЛ</a:t>
            </a: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241300" y="4292600"/>
            <a:ext cx="87852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«</a:t>
            </a:r>
            <a:r>
              <a:rPr lang="ru-RU" sz="2800" b="1" dirty="0">
                <a:solidFill>
                  <a:srgbClr val="FFFF00"/>
                </a:solidFill>
              </a:rPr>
              <a:t>ОСОБЕННОСТИ РАССЛЕДОВАНИЯ ХИЩЕНИЙ ГРУЗОВ НА ОБЪЕКТАХ </a:t>
            </a:r>
            <a:r>
              <a:rPr lang="ru-RU" sz="2800" b="1" dirty="0" smtClean="0">
                <a:solidFill>
                  <a:srgbClr val="FFFF00"/>
                </a:solidFill>
              </a:rPr>
              <a:t>ТРАНСПОРТА</a:t>
            </a:r>
            <a:r>
              <a:rPr lang="ru-RU" sz="2800" b="1" dirty="0" smtClean="0">
                <a:solidFill>
                  <a:srgbClr val="FFC000"/>
                </a:solidFill>
              </a:rPr>
              <a:t>»</a:t>
            </a:r>
            <a:endParaRPr lang="ru-RU" sz="2800" b="1" dirty="0">
              <a:solidFill>
                <a:srgbClr val="FFC000"/>
              </a:solidFill>
            </a:endParaRPr>
          </a:p>
          <a:p>
            <a:pPr algn="ctr"/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3079" name="Picture 8" descr="C:\Users\Leon\Desktop\ЛОГОТИП РИН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222375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546453"/>
      </p:ext>
    </p:extLst>
  </p:cSld>
  <p:clrMapOvr>
    <a:masterClrMapping/>
  </p:clrMapOvr>
  <p:transition spd="slow" advTm="168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 числу позитивных факторов, способствующих раскрытию и расследованию преступлений на транспорте, относятся ограниченность территории, в пределах которой осуществляется деятельность органов внутренних дел на транспорте, строгая нормативная регламентация многих технологических процессов, связанных с функционированием железнодорожного транспорта, документальная фиксация основных коммерческих операций, проводимых с перевозимыми грузами.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4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 основным коммерческим операциям, которые выполняются железными дорогами, грузоотправителями и грузополучателями, относятся подготовка груза к перевозке, составление накладной и предъявление ее в товарную контору станции, прием груза станцией и оформление грузовых документов, взимание провозных плат и сборов, погрузка груза и пломбирование вагона, перевозка груза по железной дороге, выгрузка и хранение груза на станции назначения операции в товарной конторе на станции назначения выдача груза получателю.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707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Сведения о способах хищений грузов и особенностях личности расхитителей.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980728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способы хищений грузов целесообразно разделить на несколько групп: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8628" y="2132856"/>
            <a:ext cx="842493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FFC000"/>
                </a:solidFill>
              </a:rPr>
              <a:t>1. Хищения груза (багажа) или его части, маскируемые подложными коммерческими актами о </a:t>
            </a:r>
            <a:r>
              <a:rPr lang="ru-RU" sz="2200" b="1" dirty="0" err="1" smtClean="0">
                <a:solidFill>
                  <a:srgbClr val="FFC000"/>
                </a:solidFill>
              </a:rPr>
              <a:t>несохранности</a:t>
            </a:r>
            <a:r>
              <a:rPr lang="ru-RU" sz="2200" b="1" dirty="0" smtClean="0">
                <a:solidFill>
                  <a:srgbClr val="FFC000"/>
                </a:solidFill>
              </a:rPr>
              <a:t> </a:t>
            </a:r>
            <a:r>
              <a:rPr lang="ru-RU" sz="2200" b="1" dirty="0" err="1" smtClean="0">
                <a:solidFill>
                  <a:srgbClr val="FFC000"/>
                </a:solidFill>
              </a:rPr>
              <a:t>товаро</a:t>
            </a:r>
            <a:r>
              <a:rPr lang="en-US" sz="2200" b="1" dirty="0" smtClean="0">
                <a:solidFill>
                  <a:srgbClr val="FFC000"/>
                </a:solidFill>
              </a:rPr>
              <a:t>-</a:t>
            </a:r>
            <a:r>
              <a:rPr lang="ru-RU" sz="2200" b="1" dirty="0" smtClean="0">
                <a:solidFill>
                  <a:srgbClr val="FFC000"/>
                </a:solidFill>
              </a:rPr>
              <a:t>материальных ценностей. Совершаются как на станциях отправления, так и на станциях назначения (при приемке-выдаче груза), в пути следования на промежуточных станциях, в пунктах перевалки груза (на другой вид транспорта), при хранении в складских помещениях (пакгаузах) и багажных кладовых.</a:t>
            </a:r>
          </a:p>
          <a:p>
            <a:r>
              <a:rPr lang="ru-RU" sz="2200" b="1" dirty="0" smtClean="0">
                <a:solidFill>
                  <a:srgbClr val="FFC000"/>
                </a:solidFill>
              </a:rPr>
              <a:t>Участниками данных хищений могут быть приемосдатчики, а соучастниками — представители грузоотправителя или получателя, грузчики, начальник станции или заведующий грузовым двором, контейнерной площадкой.</a:t>
            </a:r>
            <a:endParaRPr lang="ru-RU" sz="2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24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2. Хищения части груза, маскируемые подделкой данных о массе и количестве мест в накладной и дорожной ведомости, ее корешке и квитанции о приемке груза к перевозке. Место совершения таких хищений — пункты приемки, перевалки и выдачи груза Участники приемосдатчики по сговору с представителями грузоотправителя или получателя (в этом случае подделка в корешке дорожной ведомости отсутствует), приемосдатчики в соучастии с грузчиками (при этом отсутствует подделка в корешке дорожной ведомости и в квитанции).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50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3. Хищения части груза за счет создания излишков. Излишки могут быть образованы в результате ошибки грузоотправителя (например, отпускается большее количество товара, чем указано в перевозочных документах), в результате естественного или искусственного увеличения массы груза (сахара, муки, зерна, крупы и т п ), вследствие занижения веса груза при взвешивании.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Хищения такими способами, как правило, совершают приемосдатчики по предварительному сговору с представителями грузоотправителя или грузополучателя, с грузчиками с должностными лицами, присутствующими при перевешивании или пересчете </a:t>
            </a:r>
            <a:r>
              <a:rPr lang="ru-RU" sz="2400" b="1" dirty="0" err="1" smtClean="0">
                <a:solidFill>
                  <a:srgbClr val="FFC000"/>
                </a:solidFill>
              </a:rPr>
              <a:t>товаро</a:t>
            </a:r>
            <a:r>
              <a:rPr lang="ru-RU" sz="2400" b="1" dirty="0" smtClean="0">
                <a:solidFill>
                  <a:srgbClr val="FFC000"/>
                </a:solidFill>
              </a:rPr>
              <a:t>-материальных ценностей.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9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755" y="836712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4. Хищения груза (багажа), маскируемые разъединением груза и перевозочных документов. Местами их совершения являются сортировочные станции, на которых происходит формирование поездов. В круг участников данных хищений обычно входят железнодорожные работники, производящие технологические операции по формированию составов, сортировке грузов и подбору перевозочных документов, заведующие товарными конторами, заведующие техническими конторами, операторы, диспетчеры, конторщики, дежурные по станции.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18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5. Хищения груза (багажа), маскируемые </a:t>
            </a:r>
            <a:r>
              <a:rPr lang="ru-RU" sz="2400" b="1" dirty="0" err="1" smtClean="0">
                <a:solidFill>
                  <a:srgbClr val="FFC000"/>
                </a:solidFill>
              </a:rPr>
              <a:t>пересоставлением</a:t>
            </a:r>
            <a:r>
              <a:rPr lang="ru-RU" sz="2400" b="1" dirty="0" smtClean="0">
                <a:solidFill>
                  <a:srgbClr val="FFC000"/>
                </a:solidFill>
              </a:rPr>
              <a:t> перевозочных документов и их переадресовкой другим грузополучателям. Данные хищения также совершаются на сортировочных станциях, а их участниками являются грузоотправители, грузополучатели, работники, производящие операции по формированию составов, сортировке грузов и подборке перевозочных документов (заведующие товарными и техническими конторами, операторы, диспетчеры, конторщики, дежурные по станции).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33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6. Хищения части груза (багажа) и почтовых отправлений из отдельных мест с нарушением упаковки и последующей маркировкой (или без нее). Места их совершения — вагоны, склады, пакгаузы, багажные кладовые. Участниками таких хищений могут быть приемосдатчики, кладовщики, грузчики, экспедиторы и другие лица, сопровождающие груз, а также посторонние лица.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Вложения из почтовых посылок при их перевозке в почтовых вагонах, как правило, похищают сами работники бригад, обслуживающих эти вагоны.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41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193" y="836712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7. Хищения открыто лежащих грузов со свободным доступом к ним. Такими способами похищаются обычно стройматериалы, детали автотранспортных средств и сельскохозяйственных машин, части промышленных станков и приборов. Характерно, что хищения, совершаемые указанными способами, весьма примитивны. Однако их раскрытие и расследование существенно осложняется необходимостью проверки широкого круга лиц, в число которых могут входить как работники железнодорожного транспорта, так и лица, получающие или отправляющие грузы, а также посторонние граждане.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89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8. Хищения груза из вагонов (контейнеров), совершаемые с нарушением целостности пломб, запорно-пломбировочных устройств (ЗПУ) и закруток. Совершая хищения грузов подобными способами, преступники обычно срывают и выбрасывают пломбы (ЗПУ), а закрутки раскручивают с помощью палок, гвоздей или костылей. В некоторых случаях уцелевшие пломбы для маскировки оставляют на прежнем месте, либо навешивают на их место другие.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5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ПЛАН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1.Криминалистическая характеристика хищений имущества на объектах транспорта. Влияние элементов железнодорожной специфики на процесс расследования.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2. Организация первоначального этапа расследования. Типичные следственные ситуации и типовые программы их разрешения.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3. Особенности тактики отдельных следственных действий.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715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9. Хищения грузов с повреждением вагонов, контейнеров, тары. Повреждение кузова вагона или контейнера осуществляется путем проломов, пропилов, прорубов, просверливания. Для этого преступники используют ломики, топоры, пилы, стамески, тяжелые металлические предметы и пр. В зависимости от вида тары способы хищений также могут быть различными: извлечение и перебивка гвоздей в деревянных и фанерных ящиках; распаривание по швам обшивки упаковочной ткани с последующей заделкой швов; вырезание отверстий в картонных коробках с последующим </a:t>
            </a:r>
            <a:r>
              <a:rPr lang="ru-RU" sz="2400" b="1" dirty="0" err="1" smtClean="0">
                <a:solidFill>
                  <a:srgbClr val="FFC000"/>
                </a:solidFill>
              </a:rPr>
              <a:t>наклеивани</a:t>
            </a:r>
            <a:r>
              <a:rPr lang="ru-RU" sz="2400" b="1" dirty="0" smtClean="0">
                <a:solidFill>
                  <a:srgbClr val="FFC000"/>
                </a:solidFill>
              </a:rPr>
              <a:t>-ем на это место бумажных этикеток и ярлыков; использование шприцов и других втягивающих (всасывающих) приспособлений для хищения жидких и сыпучих грузов и т. д.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25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10. Хищения груза через двери и люки вагонов. Отжим двери вагона, как правило, осуществляют несколько участников хищения (не менее двух).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90336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Через люки крытых вагонов преступники чаще всего похищают грузы путем отжима крышки разгрузочного или загрузочного люков, либо путем выбивания оси, с помощью которой рукоятка люка крепится с крышкой.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61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11. Хищения груза из контейнеров без нарушения целостности их обшивки и пломб. Возможность совершения таких хищений появляется у преступников, когда им удается образовать щель между верхними створками дверей и стенкой контейнера.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70892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12. Хищения груза с вывозом вагонов со станции. Пользуясь тем, что на больших станциях скапливаются тысячи простаивающих вагонов, машинисты маневровых тепловозов могут свободно перемещать тот или иной вагон в любое место станции или даже на соседнюю станцию, чтобы облегчить себе совершение хищения. При изобличении машинистов в таких хищениях важную роль может сыграть анализ графика работы тепловозов и расшифровки ленты самописца-</a:t>
            </a:r>
            <a:r>
              <a:rPr lang="ru-RU" sz="2400" b="1" dirty="0" err="1" smtClean="0">
                <a:solidFill>
                  <a:srgbClr val="FFC000"/>
                </a:solidFill>
              </a:rPr>
              <a:t>скоростемера</a:t>
            </a:r>
            <a:r>
              <a:rPr lang="ru-RU" sz="2400" b="1" dirty="0" smtClean="0">
                <a:solidFill>
                  <a:srgbClr val="FFC000"/>
                </a:solidFill>
              </a:rPr>
              <a:t> локомотива.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72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41" y="980728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13. Хищения груза из подвижного состава во время перевозки. Машинисты локомотивов и их помощники в пути следования имеют возможность знакомиться с содержанием перевозочных документов на грузы и выявлять по ним вагоны и контейнеры с ценными товарами. С целью хищения они останавливают поезда в безлюдных местах (на перегонах или у лесопосадок) и вскрывают выявленные по документам вагоны или контейнеры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8226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1328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2. Организация первоначального этапа расследования. Типичные следственные ситуации и типовые программы их разрешения.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394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4224" y="98072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Анализ практики показывает что уголовные дела о хищении грузов чаще возбуждаются при наличии следующих поводов и оснований: сообщения предприятий железных дорог и должностных лиц об обнаружении транспортного средства или груза с признаками хищения, материалы о недостачах грузов, выявленных сравнением с документами, задержание подозреваемых лиц на месте хищения или с поличным, сведения, указывающие на признаки преступления, полученные органом дознания в ходе осуществления оперативно-розыскных мероприятий.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16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 случаях непосредственного обнаружения технической неисправности вагона (контейнера) работниками железной дороги составляется акт о техническом состоянии вагона. Такой акт подписывают дежурный помощник начальника станции, вагонный мастер или осмотрщик вагонов. При обнаружении вагона без пломб, если в вагонном листе имеется отметка о наложении пломб, а также при повреждении или смене пломб и в некоторых других случаях, предусмотренных соответствующими правилами, составляется так называемый акт общей формы. Этот акт должен подписываться не менее чем двумя лицами, участвующими в удостоверении обстоятельств, послуживших основанием для составления акта Указанные выше акты составляются без проверки состояния груза.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39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Если же необходима проверка, то вагон, из которого предположительно похищен груз, подается на комиссионную проверку, в ходе которой более детально определяется состояние самого вагона и перевозимого груза. При обнаружении несоответствия наименования, веса или количества груза в натуре с данными, имеющимися в перевозочных документах, а также при обнаружении груза без документов или документов без груза представителями железной дороги дополнительно составляется коммерческий акт и проводится служебное расследование. В трехдневный срок с момента оформления коммерческого акта начальник станции (отделения железной дороги) обязан направить материалы ведомственного служебного расследования соответствующему органу внутренних дел на транспорте.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90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5934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 случаях когда неизвестно место хищения груза, решение о возбуждении уголовного дела принимается по месту его обнаружения. Если же будет установлено, что место совершения преступления находится на территории обслуживания других органов внутренних дел, то следователь, в производстве которого находится возбужденное уголовное дело должен выполнить все необходимые следственные действия и только после этого передать дело по </a:t>
            </a:r>
            <a:r>
              <a:rPr lang="ru-RU" sz="2400" b="1" dirty="0" err="1" smtClean="0">
                <a:solidFill>
                  <a:srgbClr val="FFC000"/>
                </a:solidFill>
              </a:rPr>
              <a:t>подследственности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30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 зависимости от объема исходной информации о месте хищения груза и лице, его совершившем, можно выделить три наиболее типичные следственные ситуации: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1.  Установлено подозреваемое лицо и место хищения груза.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2. Установлено подозреваемое лицо, изъято полностью или частично похищенное имущество, но неизвестно место его хищения (станция, вагон, контейнер).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3. Не установлено подозреваемое лицо, неизвестно место хищения груза.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4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24954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1. Криминалистическая характеристика хищений имущества на объектах транспорта.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44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 процессе реализации мероприятий плана расследования важно как можно быстрее  установить следующие основные обстоятельства: какой груз и в каком количестве похищен; кто является собственником похищенного груза; где и когда совершено хищение, совпадает ли место обнаружения хищения с местом его совершения; каким способом совершено хищение; какие приемы и методы применены с целью сокрытия хищения; каким способом вынесено (вывезено) похищенное имущество; кому и каким образом сбывалось похищенное; сколько человек принимало участие в хищении и кто их мог видеть; кем конкретно совершено хищение; какие роль и последовательность действий каждого участника хищения; откуда пришли и каким путем ушли преступники; на какую сумма причинен материальный ущерб от совершенного преступления; какие причины и условия способствовали совершению и сокрытию хищения; кто из должностных лиц нарушил правила по обеспечению сохранности перевозимого груза.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9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44170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3. Особенности тактики отдельных следственных действий.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729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Осмотр места происшествия по делам данной категории имеет несколько особенностей: во-первых, место обнаружения хищения груза во многих случаях не совпадает с местом его хищения; во-вторых, осмотру подвергается множество различных стационарных и передвижных объектов, участков местности и предметов, территориально не связанных друг с другом; в-третьих, осмотр всегда необходимо проводить безотлагательно, чтобы не допустить срыва движения поездов по утвержденному графику и частичной утраты следов преступления.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273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995" y="1268760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Если объектом осмотра является обширный участок местности (территория станции, грузового двора, полосы отвода, железнодорожного полотна и т. п.), то она может быть подвергнута сплошному или выборочному обследованию. При сплошном обследовании вся территория условно разбивается на отдельные участки, каждый из которых тщательно осматривается.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839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0583" y="924848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Выборочное обследование обстановки места происшествия может производиться тогда, когда точно известно, что следы происшествия и вещественные доказательства локализуются в определенных пунктах. Такие пункты осматривают наиболее тщательно, в то время как остальные участки местности могут быть подвергнуты лишь беглому осмотру.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32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Если обстановка места происшествия включает в себя различные передвижные и стационарные объекты (вагон, контейнер, цистерну, пакгауз, складское помещение и т. д.), то осмотр лучше всего начинать именно с этих объектов. Разобравшись в центре происшествия и определившись с характером совершенного хищения, можно более целенаправленно производить дальнейший осмотр, распространив его на периферийные зоны.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321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Наружный осмотр передвижных объектов железнодорожного транспорта производится в следующем порядке определяются тип, грузоподъемность и обшивка вагона (полувагона, платформы), обращается внимание на трафаретные знаки, надписи, разметки, наклейки на стенках и дверях вагона, устанавливается наличие повреждений и «заделок» в стенках, дверях, крыше, полу и люках вагона, выясняется, как закрыты двери, крышки боковых, верхних и нижних люков вагона, проверяется, не повреждены ли борта платформы, заперты ли они, обращается внимание на состояние и вид крепления груза (контейнеров, техники, лесоматериалов и т. п.), проверяется исправность наружных запирающих устройств, а также состояние пломб, запорно-пломбировочных устройств и закруток.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8208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3868" y="836712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 процессе осмотра цистерны определяется ее тип и высота налива. При этом следует иметь в виду, что цистерны должны заполняться жидкостью до половины высоты колпака, но не более своей грузоподъемности по трафарету, а легковоспламеняющиеся жидкости в теплый период с 1 апреля по 1 октября —до нижнего основания колпака. Если колпак малого объема, летом продукт наливают на 10 см ниже его основания, а в остальное время года — до основания.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08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При внутреннем осмотре подвижного состава устанавливаются и фиксируются следующие обстоятельства: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— как расположен груз в вагоне, полувагоне, на платформе, загружены ли они до полной вместимости или имеется свободное пространство (в каком месте и какого размера), могло ли там поместиться недостающее количество груза,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— какой груз находится в вагоне (полувагоне, цистерне, на платформе), и какой груз отсутствует,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— имеются ли повреждения в таре и упаковке груза.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57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Выемка и осмотр документов.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По делам о хищении грузов выемке и осмотру подлежат следующие документы</a:t>
            </a:r>
            <a:r>
              <a:rPr lang="en-US" sz="2400" b="1" dirty="0" smtClean="0">
                <a:solidFill>
                  <a:srgbClr val="FFC000"/>
                </a:solidFill>
              </a:rPr>
              <a:t>: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97839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Железнодорожная транспортная накладная — основной перевозочный документ, сопровождающий груз на всем пути его следования. Этот документ составляется отправителем груза. В нем указываются условия перевозки груза, род груза, количество мест, характер упаковки, наименование отправителя и получателя, кроме того, проставляются штемпельные отметки станций по пути следования груза.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7129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Железнодорожный транспорт является одной из основных составляющих единой магистральной транспортной системы нашей страны. О степени его важности для жизнедеятельности государства можно судить по тому, что на железной дороге начинают и заканчивают свой путь до 80% перевозимых промышленных грузов, значительная часть продукции сельского хозяйства, большое количество различных товаров народного потребления и т.д.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169505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Сохраняется устойчивый рост удельного веса преступных посягательств на перевозимые грузы, в числе которых кражи составляют 93,9%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4385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Дорожная ведомость — перевозочный документ, также сопровождающий груз на пути следования его от станции отправления до станции назначения Грузоотправитель при заполнении железнодорожной накладной одновременно под копировальную бумагу заполняет дорожную ведомость, корешок дорожной ведомости и квитанцию о приеме груза к перевозке.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763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0122" y="90872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Вагонный лист, по сути, является описью груза, находящегося в вагоне Он составляется приемосдатчиком на каждый загруженный вагон и оформляется обычно в одном экземпляре, а на сборные вагоны — в трех экземплярах первый следует с перевозочными документами, второй прикладывается к отчету, третий остается на станции. При сортировке груза в вагоне, частичной выгрузке или догрузке вагонный лист в обязательном порядке пересоставляется.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611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Натурный лист составляется на станции формирования поезда. В нем описывается схема состава с нумерацией вагонов, указываются вес груза, станции назначения и формирования состава, отметки о пломбах, номер поезда, время отравления, наличие вагонов с людьми, товарных площадок Используя данные натурного листа, можно установить точное место стоянки вагона на территории грузового парка. Сопоставляя натурные листы, можно наблюдать изменения, происходящие в составе (отцепку, прицепку или перестановку вагонов).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4674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Лента самописца-</a:t>
            </a:r>
            <a:r>
              <a:rPr lang="ru-RU" sz="2400" b="1" dirty="0" err="1" smtClean="0">
                <a:solidFill>
                  <a:srgbClr val="FFC000"/>
                </a:solidFill>
              </a:rPr>
              <a:t>скоростемера</a:t>
            </a:r>
            <a:r>
              <a:rPr lang="ru-RU" sz="2400" b="1" dirty="0" smtClean="0">
                <a:solidFill>
                  <a:srgbClr val="FFC000"/>
                </a:solidFill>
              </a:rPr>
              <a:t> локомотива. Расшифровка такой ленты дает полную картину движения поездов по участкам железной дороги (их скорость, остановки и др. ).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581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652" y="1124744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Книга приема груза к перевозке ведется приемосдатчиками складов и товарных дворов. По записям в этой книге можно установить род груза, состояние упаковки, фамилии представителя клиента и приемосдатчика а также время отправления груза.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802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Книга выгрузки и выдачи груза ведется приемосдатчиками складов и товарных дворов. По записям в ней устанавливается род груза, состояние упаковки в момент приема товарной станцией, кто и когда выдавал и получал груз, по каким документам груз был вывезен с территории станции (товарного двора).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284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Книга пломбирования вагонов (контейнеров). Используется приемосдатчиками складов, грузовых дворов. По записям в ней можно установить кем, когда, какой вагон (контейнер) опломбированы и какие контрольные оттиски наложены на пломбы.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00250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Книга перевески грузов на вагонных весах. В ней фиксируются результаты каждого взвешивания (ведется по отдельности на каждые вагонные весы). По записям в книге определяется вес груза, вагонов с грузом и порожняка, заполняются перевозочные документы (вагонный лис и накладная) Сведения о контрольных перевесках грузов фиксируются в книге учета контрольных перевесок вагонов.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721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0951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Книга перевески на товарных весах грузов, выгруженных в местах индивидуального пользования, ведется приемосдатчиками, в ней учитываются все отправки, выгрузка которых производится с проверкой веса на приписных товарных весах, результаты которой служат основанием для заполнения перевозочных документов.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448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51508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Книга учета коммерческих актов, составленных на несохранные перевозки груза и багажа. В ней фиксируются обстоятельства составления акта, куда и когда он отправлен для решения вопроса по существу.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22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Криминалистическая характеристика краж грузов относится к разряду типовых. Ее структура включает в себя следующие элементы: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обстановку совершения преступления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-способ совершения кражи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-предмет преступного посягательства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-данные, характеризующие личность преступника, и мотивы цели преступной деятельности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- характер и размер материального ущерба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- обстоятельства, способствовавшие совершению преступления.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547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543" y="1124744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Журнал регистрации заявлений и поступления розыскных дел. В нем учитываются поступившие на станцию заявления и вся переписка о розыске груза. Порядковый номер поступления переписки является номером розыскного дела. В журнале фиксируются дата поступления переписки, все сведения о лицах и фирмах, от которых поступили запросы о розыске, иные сведения, касающиеся приемки и транспортировки груза, и результаты его розыска.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738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Книга для записи актов, поступивших от других станций, ведется работниками </a:t>
            </a:r>
            <a:r>
              <a:rPr lang="ru-RU" sz="2400" b="1" dirty="0" err="1" smtClean="0">
                <a:solidFill>
                  <a:srgbClr val="FFC000"/>
                </a:solidFill>
              </a:rPr>
              <a:t>актово</a:t>
            </a:r>
            <a:r>
              <a:rPr lang="ru-RU" sz="2400" b="1" dirty="0" smtClean="0">
                <a:solidFill>
                  <a:srgbClr val="FFC000"/>
                </a:solidFill>
              </a:rPr>
              <a:t>-претензионных столов. В ней регистрируются все коммерческие акты, поступившие от других станций, от управления дороги, составленные данной станцией под свою ответственность.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26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Обыск также имеет существенное значение для расследования рассматриваемых хищений. Чаще всего он преследует цели обнаружения и изъятия похищенных грузов, обнаружения следов хищения и вещественных доказательств, обнаружения и изъятия денег и других ценностей, добытых преступным путем.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197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Назначение экспертиз.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Из всех видов экспертиз, проводимых по делам о хищении грузов на железнодорожном транспорте наибольшей спецификой обладают трасологическая пломб и закруток, технико-криминалистическая экспертиза документов, почерковедческая, бухгалтерская, товароведческая и технологическая экспертизы.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916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0373"/>
            <a:ext cx="6114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БЛАГОДАРЮ ЗА ВНИМАНИЕ!!! 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3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Сущность криминалистической характеристики хищений грузов на транспорте определяется совокупностью взаимосвязанных общих и индивидуальных признаков данного вида преступлений, проявляющихся главным образом в предмете посягательства, объективной обстановке и способах их совершения, а так же в особенностях личности субъектов.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11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Непосредственным предметом посягательства рассматриваемых преступлений являются грузы (нефть, бензин, керосин, кислоты, спирт, вино, молоко и </a:t>
            </a:r>
            <a:r>
              <a:rPr lang="ru-RU" sz="2400" b="1" dirty="0" err="1" smtClean="0">
                <a:solidFill>
                  <a:srgbClr val="FFC000"/>
                </a:solidFill>
              </a:rPr>
              <a:t>др</a:t>
            </a:r>
            <a:r>
              <a:rPr lang="ru-RU" sz="2400" b="1" dirty="0" smtClean="0">
                <a:solidFill>
                  <a:srgbClr val="FFC000"/>
                </a:solidFill>
              </a:rPr>
              <a:t> ), транспортируемые в цистернах, тарные грузы, перевозимые в упаковке (мука, сахар, крупа в мешках), табачные и галантерейные изделия — в коробках, фрукты и овощи — в ящиках, насыпные грузы (зерно, подсолнечное семя и т д ), перевозимые в крытых вагонах, навалочные грузы (кокс, руда, лес), перевозимые без упаковки в полувагонах и на открытых платформах, штучные грузы (автомобили, станки, котлы, электрооборудование, сельскохозяйственные машины и их части), багаж и почтовые отправления граждан, перевозимые в вагонах специального типа.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7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 числу негативных факторов, затрудняющих раскрытие и расследование преступлений, относятся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— высокая динамичность работы транспорта и значительная протяженность маршрутов железных дорог, затрудняющие своевременное обнаружение преступлений и мест их совершения, а также потерпевших и свидетелей (очевидцев),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— круглосуточный режим работы железнодорожного транспорта, создающий повышенную уязвимость перевозимых грузов в вечернее и ночное время, способствующий совершению и сокрытию преступлений,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37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— большое разнообразие и многочисленность технологических операций по обработке перевозимых грузов. К выполнению этих операций причастно значительное количество работников железнодорожного транспорта и материально-ответственных лиц из других организаций, что затрудняет установление места совершения преступления и подозреваемых,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— сосредоточенность на относительно малых площадях (объектах железнодорожного транспорта) большого количества товароматериальных ценностей, свободный доступ к которым имеют многие работники, обслуживающие железнодорожный транспорт, а также посторонние граждане.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566619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79</TotalTime>
  <Words>3444</Words>
  <Application>Microsoft Office PowerPoint</Application>
  <PresentationFormat>Экран (4:3)</PresentationFormat>
  <Paragraphs>93</Paragraphs>
  <Slides>54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kbp10</dc:creator>
  <cp:lastModifiedBy>Л. А. Бушмакина</cp:lastModifiedBy>
  <cp:revision>20</cp:revision>
  <dcterms:created xsi:type="dcterms:W3CDTF">2014-09-25T08:46:32Z</dcterms:created>
  <dcterms:modified xsi:type="dcterms:W3CDTF">2018-12-11T11:42:18Z</dcterms:modified>
</cp:coreProperties>
</file>